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grandir Medium" charset="1" panose="00000600000000000000"/>
      <p:regular r:id="rId23"/>
    </p:embeddedFont>
    <p:embeddedFont>
      <p:font typeface="Agrandir" charset="1" panose="00000500000000000000"/>
      <p:regular r:id="rId24"/>
    </p:embeddedFont>
    <p:embeddedFont>
      <p:font typeface="Agrandir Bold" charset="1" panose="00000800000000000000"/>
      <p:regular r:id="rId25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jpeg" Type="http://schemas.openxmlformats.org/officeDocument/2006/relationships/image"/><Relationship Id="rId6" Target="../media/image39.jpeg" Type="http://schemas.openxmlformats.org/officeDocument/2006/relationships/image"/><Relationship Id="rId7" Target="../media/image40.jpeg" Type="http://schemas.openxmlformats.org/officeDocument/2006/relationships/image"/><Relationship Id="rId8" Target="../media/image4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jpeg" Type="http://schemas.openxmlformats.org/officeDocument/2006/relationships/image"/><Relationship Id="rId4" Target="../media/image44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bstract Halftone Elements"/>
          <p:cNvSpPr/>
          <p:nvPr/>
        </p:nvSpPr>
        <p:spPr>
          <a:xfrm flipH="false" flipV="false" rot="-5400000">
            <a:off x="6280518" y="1208215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0" y="0"/>
                </a:lnTo>
                <a:lnTo>
                  <a:pt x="25697900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8452" y="885825"/>
            <a:ext cx="10064272" cy="450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0"/>
              </a:lnSpc>
            </a:pPr>
            <a:r>
              <a:rPr lang="en-US" sz="7700">
                <a:solidFill>
                  <a:srgbClr val="B9F200"/>
                </a:solidFill>
                <a:latin typeface="Agrandir Medium"/>
              </a:rPr>
              <a:t>Exploring Borrower Characteristics and Loan Performance: </a:t>
            </a:r>
          </a:p>
          <a:p>
            <a:pPr algn="l" marL="0" indent="0" lvl="0">
              <a:lnSpc>
                <a:spcPts val="8470"/>
              </a:lnSpc>
            </a:pPr>
            <a:r>
              <a:rPr lang="en-US" sz="7700">
                <a:solidFill>
                  <a:srgbClr val="B9F200"/>
                </a:solidFill>
                <a:latin typeface="Agrandir Medium"/>
              </a:rPr>
              <a:t>A Lending Club Study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-3788611" y="5129212"/>
            <a:ext cx="10720499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82651" y="521581"/>
            <a:ext cx="692098" cy="507119"/>
          </a:xfrm>
          <a:custGeom>
            <a:avLst/>
            <a:gdLst/>
            <a:ahLst/>
            <a:cxnLst/>
            <a:rect r="r" b="b" t="t" l="l"/>
            <a:pathLst>
              <a:path h="507119" w="692098">
                <a:moveTo>
                  <a:pt x="0" y="0"/>
                </a:moveTo>
                <a:lnTo>
                  <a:pt x="692098" y="0"/>
                </a:lnTo>
                <a:lnTo>
                  <a:pt x="692098" y="507119"/>
                </a:lnTo>
                <a:lnTo>
                  <a:pt x="0" y="507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517258" y="1077997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1" y="0"/>
                </a:lnTo>
                <a:lnTo>
                  <a:pt x="25697901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7103" y="8592186"/>
            <a:ext cx="4248731" cy="2487439"/>
          </a:xfrm>
          <a:custGeom>
            <a:avLst/>
            <a:gdLst/>
            <a:ahLst/>
            <a:cxnLst/>
            <a:rect r="r" b="b" t="t" l="l"/>
            <a:pathLst>
              <a:path h="2487439" w="4248731">
                <a:moveTo>
                  <a:pt x="0" y="0"/>
                </a:moveTo>
                <a:lnTo>
                  <a:pt x="4248731" y="0"/>
                </a:lnTo>
                <a:lnTo>
                  <a:pt x="4248731" y="2487438"/>
                </a:lnTo>
                <a:lnTo>
                  <a:pt x="0" y="248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801" y="1410166"/>
            <a:ext cx="11411827" cy="7848134"/>
          </a:xfrm>
          <a:custGeom>
            <a:avLst/>
            <a:gdLst/>
            <a:ahLst/>
            <a:cxnLst/>
            <a:rect r="r" b="b" t="t" l="l"/>
            <a:pathLst>
              <a:path h="7848134" w="11411827">
                <a:moveTo>
                  <a:pt x="0" y="0"/>
                </a:moveTo>
                <a:lnTo>
                  <a:pt x="11411827" y="0"/>
                </a:lnTo>
                <a:lnTo>
                  <a:pt x="11411827" y="7848134"/>
                </a:lnTo>
                <a:lnTo>
                  <a:pt x="0" y="7848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7263" y="302415"/>
            <a:ext cx="155268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Loan Status vs DTI &amp; Annual Income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93293" y="2502774"/>
            <a:ext cx="3736866" cy="5662918"/>
            <a:chOff x="0" y="0"/>
            <a:chExt cx="812800" cy="12317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31733"/>
            </a:xfrm>
            <a:custGeom>
              <a:avLst/>
              <a:gdLst/>
              <a:ahLst/>
              <a:cxnLst/>
              <a:rect r="r" b="b" t="t" l="l"/>
              <a:pathLst>
                <a:path h="1231733" w="812800">
                  <a:moveTo>
                    <a:pt x="126378" y="0"/>
                  </a:moveTo>
                  <a:lnTo>
                    <a:pt x="686422" y="0"/>
                  </a:lnTo>
                  <a:cubicBezTo>
                    <a:pt x="719940" y="0"/>
                    <a:pt x="752084" y="13315"/>
                    <a:pt x="775785" y="37015"/>
                  </a:cubicBezTo>
                  <a:cubicBezTo>
                    <a:pt x="799485" y="60716"/>
                    <a:pt x="812800" y="92860"/>
                    <a:pt x="812800" y="126378"/>
                  </a:cubicBezTo>
                  <a:lnTo>
                    <a:pt x="812800" y="1105355"/>
                  </a:lnTo>
                  <a:cubicBezTo>
                    <a:pt x="812800" y="1138872"/>
                    <a:pt x="799485" y="1171017"/>
                    <a:pt x="775785" y="1194717"/>
                  </a:cubicBezTo>
                  <a:cubicBezTo>
                    <a:pt x="752084" y="1218418"/>
                    <a:pt x="719940" y="1231733"/>
                    <a:pt x="686422" y="1231733"/>
                  </a:cubicBezTo>
                  <a:lnTo>
                    <a:pt x="126378" y="1231733"/>
                  </a:lnTo>
                  <a:cubicBezTo>
                    <a:pt x="56581" y="1231733"/>
                    <a:pt x="0" y="1175151"/>
                    <a:pt x="0" y="1105355"/>
                  </a:cubicBezTo>
                  <a:lnTo>
                    <a:pt x="0" y="126378"/>
                  </a:lnTo>
                  <a:cubicBezTo>
                    <a:pt x="0" y="92860"/>
                    <a:pt x="13315" y="60716"/>
                    <a:pt x="37015" y="37015"/>
                  </a:cubicBezTo>
                  <a:cubicBezTo>
                    <a:pt x="60716" y="13315"/>
                    <a:pt x="92860" y="0"/>
                    <a:pt x="12637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1307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2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693293" y="2639287"/>
            <a:ext cx="3595864" cy="552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Multivariate analysis checks income bins with DTI grouped by charged-off loans.</a:t>
            </a:r>
          </a:p>
          <a:p>
            <a:pPr algn="l">
              <a:lnSpc>
                <a:spcPts val="2620"/>
              </a:lnSpc>
            </a:pPr>
          </a:p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Higher DTI levels in charged-off loans across income bins.</a:t>
            </a:r>
          </a:p>
          <a:p>
            <a:pPr algn="l">
              <a:lnSpc>
                <a:spcPts val="2620"/>
              </a:lnSpc>
            </a:pPr>
          </a:p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Box plot shows charge-offs have higher interquartile distributions than fully paid loans.</a:t>
            </a:r>
          </a:p>
          <a:p>
            <a:pPr algn="l">
              <a:lnSpc>
                <a:spcPts val="2620"/>
              </a:lnSpc>
            </a:pPr>
          </a:p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Used DTI &lt; 70 for consistency.</a:t>
            </a:r>
          </a:p>
          <a:p>
            <a:pPr algn="l">
              <a:lnSpc>
                <a:spcPts val="2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517258" y="1077997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1" y="0"/>
                </a:lnTo>
                <a:lnTo>
                  <a:pt x="25697901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7103" y="8592186"/>
            <a:ext cx="4248731" cy="2487439"/>
          </a:xfrm>
          <a:custGeom>
            <a:avLst/>
            <a:gdLst/>
            <a:ahLst/>
            <a:cxnLst/>
            <a:rect r="r" b="b" t="t" l="l"/>
            <a:pathLst>
              <a:path h="2487439" w="4248731">
                <a:moveTo>
                  <a:pt x="0" y="0"/>
                </a:moveTo>
                <a:lnTo>
                  <a:pt x="4248731" y="0"/>
                </a:lnTo>
                <a:lnTo>
                  <a:pt x="4248731" y="2487438"/>
                </a:lnTo>
                <a:lnTo>
                  <a:pt x="0" y="248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9256" y="1506784"/>
            <a:ext cx="10710256" cy="8568205"/>
          </a:xfrm>
          <a:custGeom>
            <a:avLst/>
            <a:gdLst/>
            <a:ahLst/>
            <a:cxnLst/>
            <a:rect r="r" b="b" t="t" l="l"/>
            <a:pathLst>
              <a:path h="8568205" w="10710256">
                <a:moveTo>
                  <a:pt x="0" y="0"/>
                </a:moveTo>
                <a:lnTo>
                  <a:pt x="10710256" y="0"/>
                </a:lnTo>
                <a:lnTo>
                  <a:pt x="10710256" y="8568204"/>
                </a:lnTo>
                <a:lnTo>
                  <a:pt x="0" y="8568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7263" y="302415"/>
            <a:ext cx="155268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Loan Purpose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651079" y="3966832"/>
            <a:ext cx="3736866" cy="4327580"/>
            <a:chOff x="0" y="0"/>
            <a:chExt cx="812800" cy="9412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941285"/>
            </a:xfrm>
            <a:custGeom>
              <a:avLst/>
              <a:gdLst/>
              <a:ahLst/>
              <a:cxnLst/>
              <a:rect r="r" b="b" t="t" l="l"/>
              <a:pathLst>
                <a:path h="941285" w="812800">
                  <a:moveTo>
                    <a:pt x="126378" y="0"/>
                  </a:moveTo>
                  <a:lnTo>
                    <a:pt x="686422" y="0"/>
                  </a:lnTo>
                  <a:cubicBezTo>
                    <a:pt x="719940" y="0"/>
                    <a:pt x="752084" y="13315"/>
                    <a:pt x="775785" y="37015"/>
                  </a:cubicBezTo>
                  <a:cubicBezTo>
                    <a:pt x="799485" y="60716"/>
                    <a:pt x="812800" y="92860"/>
                    <a:pt x="812800" y="126378"/>
                  </a:cubicBezTo>
                  <a:lnTo>
                    <a:pt x="812800" y="814908"/>
                  </a:lnTo>
                  <a:cubicBezTo>
                    <a:pt x="812800" y="848425"/>
                    <a:pt x="799485" y="880570"/>
                    <a:pt x="775785" y="904270"/>
                  </a:cubicBezTo>
                  <a:cubicBezTo>
                    <a:pt x="752084" y="927971"/>
                    <a:pt x="719940" y="941285"/>
                    <a:pt x="686422" y="941285"/>
                  </a:cubicBezTo>
                  <a:lnTo>
                    <a:pt x="126378" y="941285"/>
                  </a:lnTo>
                  <a:cubicBezTo>
                    <a:pt x="56581" y="941285"/>
                    <a:pt x="0" y="884704"/>
                    <a:pt x="0" y="814908"/>
                  </a:cubicBezTo>
                  <a:lnTo>
                    <a:pt x="0" y="126378"/>
                  </a:lnTo>
                  <a:cubicBezTo>
                    <a:pt x="0" y="92860"/>
                    <a:pt x="13315" y="60716"/>
                    <a:pt x="37015" y="37015"/>
                  </a:cubicBezTo>
                  <a:cubicBezTo>
                    <a:pt x="60716" y="13315"/>
                    <a:pt x="92860" y="0"/>
                    <a:pt x="12637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1017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2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651079" y="4172247"/>
            <a:ext cx="3466772" cy="454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Debt consolidation is the primary reason for loans (63.1%).</a:t>
            </a:r>
          </a:p>
          <a:p>
            <a:pPr algn="l">
              <a:lnSpc>
                <a:spcPts val="2620"/>
              </a:lnSpc>
            </a:pPr>
          </a:p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Credit card repayment follows at 22.3%.</a:t>
            </a:r>
          </a:p>
          <a:p>
            <a:pPr algn="l">
              <a:lnSpc>
                <a:spcPts val="2620"/>
              </a:lnSpc>
            </a:pPr>
          </a:p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Other notable purposes: home improvement (6.7%), other (5.7%), and major purchases (2.3%).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08846" y="3457155"/>
            <a:ext cx="1235228" cy="1644977"/>
          </a:xfrm>
          <a:custGeom>
            <a:avLst/>
            <a:gdLst/>
            <a:ahLst/>
            <a:cxnLst/>
            <a:rect r="r" b="b" t="t" l="l"/>
            <a:pathLst>
              <a:path h="1644977" w="1235228">
                <a:moveTo>
                  <a:pt x="0" y="0"/>
                </a:moveTo>
                <a:lnTo>
                  <a:pt x="1235229" y="0"/>
                </a:lnTo>
                <a:lnTo>
                  <a:pt x="1235229" y="1644977"/>
                </a:lnTo>
                <a:lnTo>
                  <a:pt x="0" y="1644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967169" y="1077997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0" y="0"/>
                </a:lnTo>
                <a:lnTo>
                  <a:pt x="25697900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02884" y="3324132"/>
            <a:ext cx="1441796" cy="1778000"/>
          </a:xfrm>
          <a:custGeom>
            <a:avLst/>
            <a:gdLst/>
            <a:ahLst/>
            <a:cxnLst/>
            <a:rect r="r" b="b" t="t" l="l"/>
            <a:pathLst>
              <a:path h="1778000" w="1441796">
                <a:moveTo>
                  <a:pt x="0" y="0"/>
                </a:moveTo>
                <a:lnTo>
                  <a:pt x="1441796" y="0"/>
                </a:lnTo>
                <a:lnTo>
                  <a:pt x="1441796" y="1778000"/>
                </a:ln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63221" y="3280949"/>
            <a:ext cx="1843258" cy="1821183"/>
          </a:xfrm>
          <a:custGeom>
            <a:avLst/>
            <a:gdLst/>
            <a:ahLst/>
            <a:cxnLst/>
            <a:rect r="r" b="b" t="t" l="l"/>
            <a:pathLst>
              <a:path h="1821183" w="1843258">
                <a:moveTo>
                  <a:pt x="0" y="0"/>
                </a:moveTo>
                <a:lnTo>
                  <a:pt x="1843257" y="0"/>
                </a:lnTo>
                <a:lnTo>
                  <a:pt x="1843257" y="1821183"/>
                </a:lnTo>
                <a:lnTo>
                  <a:pt x="0" y="1821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8331" y="691515"/>
            <a:ext cx="1195206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071" y="5514673"/>
            <a:ext cx="321927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B9F200"/>
                </a:solidFill>
                <a:latin typeface="Agrandir Bold"/>
              </a:rPr>
              <a:t>#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16822" y="5514673"/>
            <a:ext cx="321927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B9F200"/>
                </a:solidFill>
                <a:latin typeface="Agrandir Bold"/>
              </a:rPr>
              <a:t>#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56572" y="5514673"/>
            <a:ext cx="321927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B9F200"/>
                </a:solidFill>
                <a:latin typeface="Agrandir Bold"/>
              </a:rPr>
              <a:t>#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1986" y="6346095"/>
            <a:ext cx="2883593" cy="65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850">
                <a:solidFill>
                  <a:srgbClr val="FFFFFF"/>
                </a:solidFill>
                <a:latin typeface="Agrandir Bold"/>
              </a:rPr>
              <a:t>Marketing Strategy for Debt Consolidation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21737" y="6346095"/>
            <a:ext cx="3203417" cy="65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850">
                <a:solidFill>
                  <a:srgbClr val="FFFFFF"/>
                </a:solidFill>
                <a:latin typeface="Agrandir Bold"/>
              </a:rPr>
              <a:t>Implement Dynamic Risk Models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56572" y="6346095"/>
            <a:ext cx="3453172" cy="65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850">
                <a:solidFill>
                  <a:srgbClr val="FFFFFF"/>
                </a:solidFill>
                <a:latin typeface="Agrandir Bold"/>
              </a:rPr>
              <a:t>Tightening Income Verification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967169" y="1077997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0" y="0"/>
                </a:lnTo>
                <a:lnTo>
                  <a:pt x="25697900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92" y="1272540"/>
            <a:ext cx="11345237" cy="9076189"/>
          </a:xfrm>
          <a:custGeom>
            <a:avLst/>
            <a:gdLst/>
            <a:ahLst/>
            <a:cxnLst/>
            <a:rect r="r" b="b" t="t" l="l"/>
            <a:pathLst>
              <a:path h="9076189" w="11345237">
                <a:moveTo>
                  <a:pt x="0" y="0"/>
                </a:moveTo>
                <a:lnTo>
                  <a:pt x="11345236" y="0"/>
                </a:lnTo>
                <a:lnTo>
                  <a:pt x="11345236" y="9076189"/>
                </a:lnTo>
                <a:lnTo>
                  <a:pt x="0" y="9076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7263" y="274320"/>
            <a:ext cx="13866790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Marketing Strategy for Debt Consolidation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572268" y="3595382"/>
            <a:ext cx="3736866" cy="2810900"/>
            <a:chOff x="0" y="0"/>
            <a:chExt cx="812800" cy="6113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11395"/>
            </a:xfrm>
            <a:custGeom>
              <a:avLst/>
              <a:gdLst/>
              <a:ahLst/>
              <a:cxnLst/>
              <a:rect r="r" b="b" t="t" l="l"/>
              <a:pathLst>
                <a:path h="611395" w="812800">
                  <a:moveTo>
                    <a:pt x="126378" y="0"/>
                  </a:moveTo>
                  <a:lnTo>
                    <a:pt x="686422" y="0"/>
                  </a:lnTo>
                  <a:cubicBezTo>
                    <a:pt x="719940" y="0"/>
                    <a:pt x="752084" y="13315"/>
                    <a:pt x="775785" y="37015"/>
                  </a:cubicBezTo>
                  <a:cubicBezTo>
                    <a:pt x="799485" y="60716"/>
                    <a:pt x="812800" y="92860"/>
                    <a:pt x="812800" y="126378"/>
                  </a:cubicBezTo>
                  <a:lnTo>
                    <a:pt x="812800" y="485017"/>
                  </a:lnTo>
                  <a:cubicBezTo>
                    <a:pt x="812800" y="554813"/>
                    <a:pt x="756219" y="611395"/>
                    <a:pt x="686422" y="611395"/>
                  </a:cubicBezTo>
                  <a:lnTo>
                    <a:pt x="126378" y="611395"/>
                  </a:lnTo>
                  <a:cubicBezTo>
                    <a:pt x="92860" y="611395"/>
                    <a:pt x="60716" y="598080"/>
                    <a:pt x="37015" y="574379"/>
                  </a:cubicBezTo>
                  <a:cubicBezTo>
                    <a:pt x="13315" y="550679"/>
                    <a:pt x="0" y="518534"/>
                    <a:pt x="0" y="485017"/>
                  </a:cubicBezTo>
                  <a:lnTo>
                    <a:pt x="0" y="126378"/>
                  </a:lnTo>
                  <a:cubicBezTo>
                    <a:pt x="0" y="92860"/>
                    <a:pt x="13315" y="60716"/>
                    <a:pt x="37015" y="37015"/>
                  </a:cubicBezTo>
                  <a:cubicBezTo>
                    <a:pt x="60716" y="13315"/>
                    <a:pt x="92860" y="0"/>
                    <a:pt x="12637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687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2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039633" y="3895932"/>
            <a:ext cx="2802136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Flexible Repayment </a:t>
            </a:r>
          </a:p>
          <a:p>
            <a:pPr algn="just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      </a:t>
            </a:r>
            <a:r>
              <a:rPr lang="en-US" sz="2000">
                <a:solidFill>
                  <a:srgbClr val="000000"/>
                </a:solidFill>
                <a:latin typeface="Agrandir"/>
              </a:rPr>
              <a:t>Structures</a:t>
            </a:r>
          </a:p>
          <a:p>
            <a:pPr algn="just">
              <a:lnSpc>
                <a:spcPts val="2400"/>
              </a:lnSpc>
            </a:pPr>
          </a:p>
          <a:p>
            <a:pPr algn="just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Graduated Interest</a:t>
            </a:r>
          </a:p>
          <a:p>
            <a:pPr algn="just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      Rates       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967169" y="1077997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0" y="0"/>
                </a:lnTo>
                <a:lnTo>
                  <a:pt x="25697900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74847" y="4791658"/>
            <a:ext cx="7211147" cy="5614995"/>
          </a:xfrm>
          <a:custGeom>
            <a:avLst/>
            <a:gdLst/>
            <a:ahLst/>
            <a:cxnLst/>
            <a:rect r="r" b="b" t="t" l="l"/>
            <a:pathLst>
              <a:path h="5614995" w="7211147">
                <a:moveTo>
                  <a:pt x="7211147" y="0"/>
                </a:moveTo>
                <a:lnTo>
                  <a:pt x="0" y="0"/>
                </a:lnTo>
                <a:lnTo>
                  <a:pt x="0" y="5614995"/>
                </a:lnTo>
                <a:lnTo>
                  <a:pt x="7211147" y="5614995"/>
                </a:lnTo>
                <a:lnTo>
                  <a:pt x="7211147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0" t="0" r="-245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00770" y="6551216"/>
            <a:ext cx="7211147" cy="5614995"/>
          </a:xfrm>
          <a:custGeom>
            <a:avLst/>
            <a:gdLst/>
            <a:ahLst/>
            <a:cxnLst/>
            <a:rect r="r" b="b" t="t" l="l"/>
            <a:pathLst>
              <a:path h="5614995" w="7211147">
                <a:moveTo>
                  <a:pt x="0" y="0"/>
                </a:moveTo>
                <a:lnTo>
                  <a:pt x="7211147" y="0"/>
                </a:lnTo>
                <a:lnTo>
                  <a:pt x="7211147" y="5614994"/>
                </a:lnTo>
                <a:lnTo>
                  <a:pt x="0" y="561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0" t="0" r="-245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70000" y="0"/>
            <a:ext cx="7418000" cy="10287000"/>
            <a:chOff x="0" y="0"/>
            <a:chExt cx="9890667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20094" t="0" r="30611" b="0"/>
            <a:stretch>
              <a:fillRect/>
            </a:stretch>
          </p:blipFill>
          <p:spPr>
            <a:xfrm flipH="false" flipV="false">
              <a:off x="0" y="0"/>
              <a:ext cx="9890667" cy="137160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436847" y="3066145"/>
            <a:ext cx="7867015" cy="135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535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Predict the probability of loan charge-offs </a:t>
            </a:r>
          </a:p>
          <a:p>
            <a:pPr algn="just" marL="518160" indent="-259080" lvl="1">
              <a:lnSpc>
                <a:spcPts val="535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Proactive risk management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7263" y="447358"/>
            <a:ext cx="7836600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Implement Dynamic Risk Models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7263" y="2590156"/>
            <a:ext cx="7867015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grandir Medium"/>
              </a:rPr>
              <a:t>Benefits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967169" y="1077997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0" y="0"/>
                </a:lnTo>
                <a:lnTo>
                  <a:pt x="25697900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9160" y="4962001"/>
            <a:ext cx="5688197" cy="5738408"/>
          </a:xfrm>
          <a:custGeom>
            <a:avLst/>
            <a:gdLst/>
            <a:ahLst/>
            <a:cxnLst/>
            <a:rect r="r" b="b" t="t" l="l"/>
            <a:pathLst>
              <a:path h="5738408" w="5688197">
                <a:moveTo>
                  <a:pt x="0" y="0"/>
                </a:moveTo>
                <a:lnTo>
                  <a:pt x="5688197" y="0"/>
                </a:lnTo>
                <a:lnTo>
                  <a:pt x="5688197" y="5738408"/>
                </a:lnTo>
                <a:lnTo>
                  <a:pt x="0" y="573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037" y="4962001"/>
            <a:ext cx="5688197" cy="5738408"/>
          </a:xfrm>
          <a:custGeom>
            <a:avLst/>
            <a:gdLst/>
            <a:ahLst/>
            <a:cxnLst/>
            <a:rect r="r" b="b" t="t" l="l"/>
            <a:pathLst>
              <a:path h="5738408" w="5688197">
                <a:moveTo>
                  <a:pt x="0" y="0"/>
                </a:moveTo>
                <a:lnTo>
                  <a:pt x="5688196" y="0"/>
                </a:lnTo>
                <a:lnTo>
                  <a:pt x="5688196" y="5738408"/>
                </a:lnTo>
                <a:lnTo>
                  <a:pt x="0" y="573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70000" y="0"/>
            <a:ext cx="7418000" cy="10287000"/>
            <a:chOff x="0" y="0"/>
            <a:chExt cx="9890667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43751" t="0" r="6909" b="0"/>
            <a:stretch>
              <a:fillRect/>
            </a:stretch>
          </p:blipFill>
          <p:spPr>
            <a:xfrm flipH="false" flipV="false">
              <a:off x="0" y="0"/>
              <a:ext cx="9890667" cy="137160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436847" y="416551"/>
            <a:ext cx="8476980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Tightening Income Verification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6847" y="3066145"/>
            <a:ext cx="7867015" cy="135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535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Data Integrity</a:t>
            </a:r>
          </a:p>
          <a:p>
            <a:pPr algn="just" marL="518160" indent="-259080" lvl="1">
              <a:lnSpc>
                <a:spcPts val="535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Financial Literacy Programs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7263" y="2590156"/>
            <a:ext cx="7867015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grandir Medium"/>
              </a:rPr>
              <a:t>Improve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47157" y="935384"/>
            <a:ext cx="8940843" cy="9351616"/>
          </a:xfrm>
          <a:custGeom>
            <a:avLst/>
            <a:gdLst/>
            <a:ahLst/>
            <a:cxnLst/>
            <a:rect r="r" b="b" t="t" l="l"/>
            <a:pathLst>
              <a:path h="9351616" w="8940843">
                <a:moveTo>
                  <a:pt x="0" y="0"/>
                </a:moveTo>
                <a:lnTo>
                  <a:pt x="8940843" y="0"/>
                </a:lnTo>
                <a:lnTo>
                  <a:pt x="8940843" y="9351616"/>
                </a:lnTo>
                <a:lnTo>
                  <a:pt x="0" y="935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026" y="0"/>
            <a:ext cx="8940843" cy="9351616"/>
          </a:xfrm>
          <a:custGeom>
            <a:avLst/>
            <a:gdLst/>
            <a:ahLst/>
            <a:cxnLst/>
            <a:rect r="r" b="b" t="t" l="l"/>
            <a:pathLst>
              <a:path h="9351616" w="8940843">
                <a:moveTo>
                  <a:pt x="0" y="0"/>
                </a:moveTo>
                <a:lnTo>
                  <a:pt x="8940843" y="0"/>
                </a:lnTo>
                <a:lnTo>
                  <a:pt x="8940843" y="9351616"/>
                </a:lnTo>
                <a:lnTo>
                  <a:pt x="0" y="935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42246" y="2347329"/>
            <a:ext cx="8773141" cy="5625776"/>
          </a:xfrm>
          <a:custGeom>
            <a:avLst/>
            <a:gdLst/>
            <a:ahLst/>
            <a:cxnLst/>
            <a:rect r="r" b="b" t="t" l="l"/>
            <a:pathLst>
              <a:path h="5625776" w="8773141">
                <a:moveTo>
                  <a:pt x="0" y="0"/>
                </a:moveTo>
                <a:lnTo>
                  <a:pt x="8773141" y="0"/>
                </a:lnTo>
                <a:lnTo>
                  <a:pt x="8773141" y="5625776"/>
                </a:lnTo>
                <a:lnTo>
                  <a:pt x="0" y="562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11104" y="1236212"/>
            <a:ext cx="3595368" cy="2422373"/>
          </a:xfrm>
          <a:custGeom>
            <a:avLst/>
            <a:gdLst/>
            <a:ahLst/>
            <a:cxnLst/>
            <a:rect r="r" b="b" t="t" l="l"/>
            <a:pathLst>
              <a:path h="2422373" w="3595368">
                <a:moveTo>
                  <a:pt x="0" y="0"/>
                </a:moveTo>
                <a:lnTo>
                  <a:pt x="3595368" y="0"/>
                </a:lnTo>
                <a:lnTo>
                  <a:pt x="3595368" y="2422373"/>
                </a:lnTo>
                <a:lnTo>
                  <a:pt x="0" y="2422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2" t="0" r="-5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8491" y="1338170"/>
            <a:ext cx="3410943" cy="2124149"/>
          </a:xfrm>
          <a:custGeom>
            <a:avLst/>
            <a:gdLst/>
            <a:ahLst/>
            <a:cxnLst/>
            <a:rect r="r" b="b" t="t" l="l"/>
            <a:pathLst>
              <a:path h="2124149" w="3410943">
                <a:moveTo>
                  <a:pt x="0" y="0"/>
                </a:moveTo>
                <a:lnTo>
                  <a:pt x="3410942" y="0"/>
                </a:lnTo>
                <a:lnTo>
                  <a:pt x="3410942" y="2124148"/>
                </a:lnTo>
                <a:lnTo>
                  <a:pt x="0" y="2124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9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25875" y="6985950"/>
            <a:ext cx="3299577" cy="2238082"/>
          </a:xfrm>
          <a:custGeom>
            <a:avLst/>
            <a:gdLst/>
            <a:ahLst/>
            <a:cxnLst/>
            <a:rect r="r" b="b" t="t" l="l"/>
            <a:pathLst>
              <a:path h="2238082" w="3299577">
                <a:moveTo>
                  <a:pt x="0" y="0"/>
                </a:moveTo>
                <a:lnTo>
                  <a:pt x="3299577" y="0"/>
                </a:lnTo>
                <a:lnTo>
                  <a:pt x="3299577" y="2238081"/>
                </a:lnTo>
                <a:lnTo>
                  <a:pt x="0" y="2238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07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41728" y="6666307"/>
            <a:ext cx="3955091" cy="2515511"/>
          </a:xfrm>
          <a:custGeom>
            <a:avLst/>
            <a:gdLst/>
            <a:ahLst/>
            <a:cxnLst/>
            <a:rect r="r" b="b" t="t" l="l"/>
            <a:pathLst>
              <a:path h="2515511" w="3955091">
                <a:moveTo>
                  <a:pt x="0" y="0"/>
                </a:moveTo>
                <a:lnTo>
                  <a:pt x="3955091" y="0"/>
                </a:lnTo>
                <a:lnTo>
                  <a:pt x="3955091" y="2515511"/>
                </a:lnTo>
                <a:lnTo>
                  <a:pt x="0" y="2515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327" r="0" b="-242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49433" y="4271010"/>
            <a:ext cx="7770276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</a:pPr>
            <a:r>
              <a:rPr lang="en-US" sz="4800">
                <a:solidFill>
                  <a:srgbClr val="B9F200"/>
                </a:solidFill>
                <a:latin typeface="Canva Sans Bold"/>
              </a:rPr>
              <a:t>Final Thoughts </a:t>
            </a:r>
          </a:p>
          <a:p>
            <a:pPr algn="ctr" marL="0" indent="0" lvl="0">
              <a:lnSpc>
                <a:spcPts val="6719"/>
              </a:lnSpc>
            </a:pPr>
            <a:r>
              <a:rPr lang="en-US" sz="4800">
                <a:solidFill>
                  <a:srgbClr val="B9F200"/>
                </a:solidFill>
                <a:latin typeface="Canva Sans Bold"/>
              </a:rPr>
              <a:t>&amp; Future Directions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7136" y="-847738"/>
            <a:ext cx="10839450" cy="5095875"/>
            <a:chOff x="0" y="0"/>
            <a:chExt cx="14452600" cy="67945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740" r="0" b="14740"/>
            <a:stretch>
              <a:fillRect/>
            </a:stretch>
          </p:blipFill>
          <p:spPr>
            <a:xfrm flipH="false" flipV="false">
              <a:off x="0" y="0"/>
              <a:ext cx="14452600" cy="67945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557936" y="5826043"/>
            <a:ext cx="5368925" cy="5095875"/>
            <a:chOff x="0" y="0"/>
            <a:chExt cx="7158567" cy="67945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8322" r="0" b="18322"/>
            <a:stretch>
              <a:fillRect/>
            </a:stretch>
          </p:blipFill>
          <p:spPr>
            <a:xfrm flipH="false" flipV="false">
              <a:off x="0" y="0"/>
              <a:ext cx="7158567" cy="67945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028461" y="5826043"/>
            <a:ext cx="5368925" cy="5095875"/>
            <a:chOff x="0" y="0"/>
            <a:chExt cx="7158567" cy="67945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21606" r="11942" b="22604"/>
            <a:stretch>
              <a:fillRect/>
            </a:stretch>
          </p:blipFill>
          <p:spPr>
            <a:xfrm flipH="false" flipV="false">
              <a:off x="0" y="0"/>
              <a:ext cx="7158567" cy="67945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true" rot="-5400000">
            <a:off x="-13731526" y="1359302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5777671"/>
                </a:moveTo>
                <a:lnTo>
                  <a:pt x="25697900" y="5777671"/>
                </a:lnTo>
                <a:lnTo>
                  <a:pt x="25697900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5400000">
            <a:off x="6183144" y="1359302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5777671"/>
                </a:moveTo>
                <a:lnTo>
                  <a:pt x="25697901" y="5777671"/>
                </a:lnTo>
                <a:lnTo>
                  <a:pt x="25697901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29379" y="4137930"/>
            <a:ext cx="4794964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6800">
                <a:solidFill>
                  <a:srgbClr val="B9F200"/>
                </a:solidFill>
                <a:latin typeface="Agrandir Medium"/>
              </a:rPr>
              <a:t>Q &amp; 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80028" y="7739062"/>
            <a:ext cx="3177069" cy="3182856"/>
          </a:xfrm>
          <a:custGeom>
            <a:avLst/>
            <a:gdLst/>
            <a:ahLst/>
            <a:cxnLst/>
            <a:rect r="r" b="b" t="t" l="l"/>
            <a:pathLst>
              <a:path h="3182856" w="3177069">
                <a:moveTo>
                  <a:pt x="0" y="0"/>
                </a:moveTo>
                <a:lnTo>
                  <a:pt x="3177069" y="0"/>
                </a:lnTo>
                <a:lnTo>
                  <a:pt x="3177069" y="3182856"/>
                </a:lnTo>
                <a:lnTo>
                  <a:pt x="0" y="31828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-13019305" y="1366399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5777671"/>
                </a:moveTo>
                <a:lnTo>
                  <a:pt x="25697900" y="5777671"/>
                </a:lnTo>
                <a:lnTo>
                  <a:pt x="25697900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32476" y="0"/>
            <a:ext cx="10283065" cy="10287000"/>
          </a:xfrm>
          <a:custGeom>
            <a:avLst/>
            <a:gdLst/>
            <a:ahLst/>
            <a:cxnLst/>
            <a:rect r="r" b="b" t="t" l="l"/>
            <a:pathLst>
              <a:path h="10287000" w="10283065">
                <a:moveTo>
                  <a:pt x="0" y="0"/>
                </a:moveTo>
                <a:lnTo>
                  <a:pt x="10283065" y="0"/>
                </a:lnTo>
                <a:lnTo>
                  <a:pt x="102830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74425">
            <a:off x="13085086" y="7848859"/>
            <a:ext cx="4843214" cy="3478308"/>
          </a:xfrm>
          <a:custGeom>
            <a:avLst/>
            <a:gdLst/>
            <a:ahLst/>
            <a:cxnLst/>
            <a:rect r="r" b="b" t="t" l="l"/>
            <a:pathLst>
              <a:path h="3478308" w="4843214">
                <a:moveTo>
                  <a:pt x="0" y="0"/>
                </a:moveTo>
                <a:lnTo>
                  <a:pt x="4843214" y="0"/>
                </a:lnTo>
                <a:lnTo>
                  <a:pt x="4843214" y="3478308"/>
                </a:lnTo>
                <a:lnTo>
                  <a:pt x="0" y="3478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81836" y="4022488"/>
            <a:ext cx="7116561" cy="185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11"/>
              </a:lnSpc>
            </a:pPr>
            <a:r>
              <a:rPr lang="en-US" sz="11411">
                <a:solidFill>
                  <a:srgbClr val="B9F200"/>
                </a:solidFill>
                <a:latin typeface="Agrandir Medium"/>
              </a:rPr>
              <a:t>Agenda</a:t>
            </a:r>
          </a:p>
        </p:txBody>
      </p:sp>
      <p:sp>
        <p:nvSpPr>
          <p:cNvPr name="AutoShape 6" id="6"/>
          <p:cNvSpPr/>
          <p:nvPr/>
        </p:nvSpPr>
        <p:spPr>
          <a:xfrm>
            <a:off x="10438783" y="3061724"/>
            <a:ext cx="386018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flipV="true">
            <a:off x="10438783" y="4060492"/>
            <a:ext cx="386018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flipV="true">
            <a:off x="10438783" y="5063057"/>
            <a:ext cx="386018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>
            <a:off x="10438783" y="6065822"/>
            <a:ext cx="386018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0438783" y="7065218"/>
            <a:ext cx="386018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10438783" y="8068279"/>
            <a:ext cx="386018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>
            <a:off x="10438783" y="2057243"/>
            <a:ext cx="386018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10438783" y="2360946"/>
            <a:ext cx="3235226" cy="54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Agrandir Medium"/>
              </a:rPr>
              <a:t>Dataset Introduction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Agrandir Medium"/>
              </a:rPr>
              <a:t>Biases and Assumptions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Agrandir Medium"/>
              </a:rPr>
              <a:t>Analysis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Agrandir Medium"/>
              </a:rPr>
              <a:t>Recommendations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Agrandir Medium"/>
              </a:rPr>
              <a:t>Final Thoughts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Agrandir Medium"/>
              </a:rPr>
              <a:t>Q &amp; 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0000" y="0"/>
            <a:ext cx="7418000" cy="10287000"/>
            <a:chOff x="0" y="0"/>
            <a:chExt cx="989066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73000"/>
            </a:blip>
            <a:srcRect l="43569" t="0" r="5322" b="0"/>
            <a:stretch>
              <a:fillRect/>
            </a:stretch>
          </p:blipFill>
          <p:spPr>
            <a:xfrm flipH="false" flipV="false">
              <a:off x="0" y="0"/>
              <a:ext cx="989066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true" rot="-5400000">
            <a:off x="-13019305" y="1366399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5777671"/>
                </a:moveTo>
                <a:lnTo>
                  <a:pt x="25697900" y="5777671"/>
                </a:lnTo>
                <a:lnTo>
                  <a:pt x="25697900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99929" y="624840"/>
            <a:ext cx="7116561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Dataset 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99929" y="1948151"/>
            <a:ext cx="7750793" cy="514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400" spc="2">
                <a:solidFill>
                  <a:srgbClr val="FFFFFF"/>
                </a:solidFill>
                <a:latin typeface="Agrandir"/>
              </a:rPr>
              <a:t>Our dataset provides insight into Lending Club, a groundbreaking peer-to-peer lending firm headquartered in San Francisco, California. 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400" spc="2">
                <a:solidFill>
                  <a:srgbClr val="FFFFFF"/>
                </a:solidFill>
                <a:latin typeface="Agrandir"/>
              </a:rPr>
              <a:t>Spanning from 2007 to around 2016, our dataset presents a comprehensive view of loans facilitated by Lending Club. 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400" spc="2">
                <a:solidFill>
                  <a:srgbClr val="FFFFFF"/>
                </a:solidFill>
                <a:latin typeface="Agrandir"/>
              </a:rPr>
              <a:t>Lending Club offers a variety of loan products tailored to assist consumers with debt consolidation, weddings, and vacations.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0841" y="539115"/>
            <a:ext cx="1195206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Objectives and Goals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0841" y="1974809"/>
            <a:ext cx="12599071" cy="167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Can we identify correlations between borrower credit and financial profiles to reduce the rate of charged-off loans, while also leveraging historical borrower characteristics to customize loan products and enhance customer retention?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326690" y="4475198"/>
            <a:ext cx="1447580" cy="1644977"/>
          </a:xfrm>
          <a:custGeom>
            <a:avLst/>
            <a:gdLst/>
            <a:ahLst/>
            <a:cxnLst/>
            <a:rect r="r" b="b" t="t" l="l"/>
            <a:pathLst>
              <a:path h="1644977" w="1447580">
                <a:moveTo>
                  <a:pt x="0" y="0"/>
                </a:moveTo>
                <a:lnTo>
                  <a:pt x="1447580" y="0"/>
                </a:lnTo>
                <a:lnTo>
                  <a:pt x="1447580" y="1644977"/>
                </a:lnTo>
                <a:lnTo>
                  <a:pt x="0" y="1644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0841" y="6532716"/>
            <a:ext cx="321927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B9F200"/>
                </a:solidFill>
                <a:latin typeface="Agrandir Bold"/>
              </a:rPr>
              <a:t>Goal # 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372617" y="4475198"/>
            <a:ext cx="1235228" cy="1644977"/>
          </a:xfrm>
          <a:custGeom>
            <a:avLst/>
            <a:gdLst/>
            <a:ahLst/>
            <a:cxnLst/>
            <a:rect r="r" b="b" t="t" l="l"/>
            <a:pathLst>
              <a:path h="1644977" w="1235228">
                <a:moveTo>
                  <a:pt x="0" y="0"/>
                </a:moveTo>
                <a:lnTo>
                  <a:pt x="1235228" y="0"/>
                </a:lnTo>
                <a:lnTo>
                  <a:pt x="1235228" y="1644977"/>
                </a:lnTo>
                <a:lnTo>
                  <a:pt x="0" y="1644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80592" y="6532716"/>
            <a:ext cx="321927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B9F200"/>
                </a:solidFill>
                <a:latin typeface="Agrandir Bold"/>
              </a:rPr>
              <a:t>Goal # 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107493" y="4475198"/>
            <a:ext cx="1644977" cy="1644977"/>
          </a:xfrm>
          <a:custGeom>
            <a:avLst/>
            <a:gdLst/>
            <a:ahLst/>
            <a:cxnLst/>
            <a:rect r="r" b="b" t="t" l="l"/>
            <a:pathLst>
              <a:path h="1644977" w="1644977">
                <a:moveTo>
                  <a:pt x="0" y="0"/>
                </a:moveTo>
                <a:lnTo>
                  <a:pt x="1644978" y="0"/>
                </a:lnTo>
                <a:lnTo>
                  <a:pt x="1644978" y="1644977"/>
                </a:lnTo>
                <a:lnTo>
                  <a:pt x="0" y="1644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20343" y="6532716"/>
            <a:ext cx="321927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B9F200"/>
                </a:solidFill>
                <a:latin typeface="Agrandir Bold"/>
              </a:rPr>
              <a:t>Goal # 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5967169" y="1077997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0" y="0"/>
                </a:lnTo>
                <a:lnTo>
                  <a:pt x="25697900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45756" y="7364138"/>
            <a:ext cx="2820288" cy="65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850">
                <a:solidFill>
                  <a:srgbClr val="FFFFFF"/>
                </a:solidFill>
                <a:latin typeface="Agrandir Bold"/>
              </a:rPr>
              <a:t>Exploring Charged off Loans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85507" y="7364138"/>
            <a:ext cx="3551595" cy="65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850">
                <a:solidFill>
                  <a:srgbClr val="FFFFFF"/>
                </a:solidFill>
                <a:latin typeface="Agrandir Bold"/>
              </a:rPr>
              <a:t>Enhancing Customer Retention Rates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20343" y="7364138"/>
            <a:ext cx="3453172" cy="65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850">
                <a:solidFill>
                  <a:srgbClr val="FFFFFF"/>
                </a:solidFill>
                <a:latin typeface="Agrandir Bold"/>
              </a:rPr>
              <a:t>Tailored Loan Products for Borrowers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0000" y="0"/>
            <a:ext cx="7418000" cy="10287000"/>
            <a:chOff x="0" y="0"/>
            <a:chExt cx="989066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73000"/>
            </a:blip>
            <a:srcRect l="43569" t="0" r="5322" b="0"/>
            <a:stretch>
              <a:fillRect/>
            </a:stretch>
          </p:blipFill>
          <p:spPr>
            <a:xfrm flipH="false" flipV="false">
              <a:off x="0" y="0"/>
              <a:ext cx="989066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true" rot="-5400000">
            <a:off x="-13019305" y="1366399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5777671"/>
                </a:moveTo>
                <a:lnTo>
                  <a:pt x="25697900" y="5777671"/>
                </a:lnTo>
                <a:lnTo>
                  <a:pt x="25697900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99929" y="539115"/>
            <a:ext cx="762797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Uncovering Dataset Biases and Assumptions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870000" y="0"/>
            <a:ext cx="7437222" cy="10287000"/>
            <a:chOff x="0" y="0"/>
            <a:chExt cx="9916296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33908" t="0" r="18194" b="0"/>
            <a:stretch>
              <a:fillRect/>
            </a:stretch>
          </p:blipFill>
          <p:spPr>
            <a:xfrm flipH="false" flipV="false">
              <a:off x="0" y="0"/>
              <a:ext cx="9916296" cy="137160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true" flipV="false" rot="0">
            <a:off x="-538645" y="7879043"/>
            <a:ext cx="3422162" cy="2407957"/>
          </a:xfrm>
          <a:custGeom>
            <a:avLst/>
            <a:gdLst/>
            <a:ahLst/>
            <a:cxnLst/>
            <a:rect r="r" b="b" t="t" l="l"/>
            <a:pathLst>
              <a:path h="2407957" w="3422162">
                <a:moveTo>
                  <a:pt x="3422162" y="0"/>
                </a:moveTo>
                <a:lnTo>
                  <a:pt x="0" y="0"/>
                </a:lnTo>
                <a:lnTo>
                  <a:pt x="0" y="2407957"/>
                </a:lnTo>
                <a:lnTo>
                  <a:pt x="3422162" y="2407957"/>
                </a:lnTo>
                <a:lnTo>
                  <a:pt x="34221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99929" y="2361782"/>
            <a:ext cx="7446637" cy="7193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Successful loans outnumber unsuccessful ones in the dataset.</a:t>
            </a:r>
          </a:p>
          <a:p>
            <a:pPr algn="just">
              <a:lnSpc>
                <a:spcPts val="3311"/>
              </a:lnSpc>
            </a:pPr>
          </a:p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The dataset covers loans issued from 2007 to 2016.</a:t>
            </a:r>
          </a:p>
          <a:p>
            <a:pPr algn="just">
              <a:lnSpc>
                <a:spcPts val="3311"/>
              </a:lnSpc>
            </a:pPr>
          </a:p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Annual income information has been grouped according to IRS 2024 income tax brackets, aiding in data retention and pinpointing areas for potential improvement</a:t>
            </a:r>
          </a:p>
          <a:p>
            <a:pPr algn="just">
              <a:lnSpc>
                <a:spcPts val="3311"/>
              </a:lnSpc>
            </a:pPr>
          </a:p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Debt-to-Income (DTI) ratios have been limited to 70 to remove outliers that could skew statistical analysis.</a:t>
            </a:r>
          </a:p>
          <a:p>
            <a:pPr algn="just">
              <a:lnSpc>
                <a:spcPts val="3311"/>
              </a:lnSpc>
            </a:pPr>
          </a:p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The dataset was obtained from Kaggle.</a:t>
            </a:r>
          </a:p>
          <a:p>
            <a:pPr algn="just">
              <a:lnSpc>
                <a:spcPts val="331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517258" y="1077997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1" y="0"/>
                </a:lnTo>
                <a:lnTo>
                  <a:pt x="25697901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7103" y="8592186"/>
            <a:ext cx="4248731" cy="2487439"/>
          </a:xfrm>
          <a:custGeom>
            <a:avLst/>
            <a:gdLst/>
            <a:ahLst/>
            <a:cxnLst/>
            <a:rect r="r" b="b" t="t" l="l"/>
            <a:pathLst>
              <a:path h="2487439" w="4248731">
                <a:moveTo>
                  <a:pt x="0" y="0"/>
                </a:moveTo>
                <a:lnTo>
                  <a:pt x="4248731" y="0"/>
                </a:lnTo>
                <a:lnTo>
                  <a:pt x="4248731" y="2487438"/>
                </a:lnTo>
                <a:lnTo>
                  <a:pt x="0" y="248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801" y="1263298"/>
            <a:ext cx="12614315" cy="8314585"/>
          </a:xfrm>
          <a:custGeom>
            <a:avLst/>
            <a:gdLst/>
            <a:ahLst/>
            <a:cxnLst/>
            <a:rect r="r" b="b" t="t" l="l"/>
            <a:pathLst>
              <a:path h="8314585" w="12614315">
                <a:moveTo>
                  <a:pt x="0" y="0"/>
                </a:moveTo>
                <a:lnTo>
                  <a:pt x="12614315" y="0"/>
                </a:lnTo>
                <a:lnTo>
                  <a:pt x="12614315" y="8314585"/>
                </a:lnTo>
                <a:lnTo>
                  <a:pt x="0" y="8314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2" t="-1713" r="-282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74402" y="4006014"/>
            <a:ext cx="3736866" cy="4886498"/>
            <a:chOff x="0" y="0"/>
            <a:chExt cx="812800" cy="10628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062855"/>
            </a:xfrm>
            <a:custGeom>
              <a:avLst/>
              <a:gdLst/>
              <a:ahLst/>
              <a:cxnLst/>
              <a:rect r="r" b="b" t="t" l="l"/>
              <a:pathLst>
                <a:path h="1062855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935855"/>
                  </a:lnTo>
                  <a:cubicBezTo>
                    <a:pt x="812800" y="1005995"/>
                    <a:pt x="755940" y="1062855"/>
                    <a:pt x="685800" y="1062855"/>
                  </a:cubicBezTo>
                  <a:lnTo>
                    <a:pt x="127000" y="1062855"/>
                  </a:lnTo>
                  <a:cubicBezTo>
                    <a:pt x="93318" y="1062855"/>
                    <a:pt x="61015" y="1049475"/>
                    <a:pt x="37197" y="1025657"/>
                  </a:cubicBezTo>
                  <a:cubicBezTo>
                    <a:pt x="13380" y="1001840"/>
                    <a:pt x="0" y="969537"/>
                    <a:pt x="0" y="935855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1139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2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587041" y="4300827"/>
            <a:ext cx="3511588" cy="459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1E3137"/>
                </a:solidFill>
                <a:latin typeface="Agrandir"/>
              </a:rPr>
              <a:t>Charged-off loans have higher median Debt-to-Income (DTI) ratios.</a:t>
            </a:r>
          </a:p>
          <a:p>
            <a:pPr algn="l">
              <a:lnSpc>
                <a:spcPts val="2620"/>
              </a:lnSpc>
            </a:pPr>
          </a:p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1E3137"/>
                </a:solidFill>
                <a:latin typeface="Agrandir"/>
              </a:rPr>
              <a:t>Statistical tests confirm the DTI differences are significant.</a:t>
            </a:r>
          </a:p>
          <a:p>
            <a:pPr algn="l">
              <a:lnSpc>
                <a:spcPts val="2620"/>
              </a:lnSpc>
            </a:pPr>
          </a:p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1E3137"/>
                </a:solidFill>
                <a:latin typeface="Agrandir"/>
              </a:rPr>
              <a:t>Further analysis shows a moderate impact, reinforcing that higher DTI is common in charged-off loans.</a:t>
            </a:r>
          </a:p>
          <a:p>
            <a:pPr algn="l">
              <a:lnSpc>
                <a:spcPts val="26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67263" y="302415"/>
            <a:ext cx="155268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Loan Status vs Debt-to-Income Ratio (DTI)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517258" y="1077997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1" y="0"/>
                </a:lnTo>
                <a:lnTo>
                  <a:pt x="25697901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7103" y="8592186"/>
            <a:ext cx="4248731" cy="2487439"/>
          </a:xfrm>
          <a:custGeom>
            <a:avLst/>
            <a:gdLst/>
            <a:ahLst/>
            <a:cxnLst/>
            <a:rect r="r" b="b" t="t" l="l"/>
            <a:pathLst>
              <a:path h="2487439" w="4248731">
                <a:moveTo>
                  <a:pt x="0" y="0"/>
                </a:moveTo>
                <a:lnTo>
                  <a:pt x="4248731" y="0"/>
                </a:lnTo>
                <a:lnTo>
                  <a:pt x="4248731" y="2487438"/>
                </a:lnTo>
                <a:lnTo>
                  <a:pt x="0" y="248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7263" y="302415"/>
            <a:ext cx="155268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Loan Status vs Debt to income Ratio (DTI)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58801" y="1150140"/>
            <a:ext cx="13573881" cy="8534746"/>
          </a:xfrm>
          <a:custGeom>
            <a:avLst/>
            <a:gdLst/>
            <a:ahLst/>
            <a:cxnLst/>
            <a:rect r="r" b="b" t="t" l="l"/>
            <a:pathLst>
              <a:path h="8534746" w="13573881">
                <a:moveTo>
                  <a:pt x="0" y="0"/>
                </a:moveTo>
                <a:lnTo>
                  <a:pt x="13573881" y="0"/>
                </a:lnTo>
                <a:lnTo>
                  <a:pt x="13573881" y="8534746"/>
                </a:lnTo>
                <a:lnTo>
                  <a:pt x="0" y="8534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63" r="0" b="-36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517258" y="1077997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1" y="0"/>
                </a:lnTo>
                <a:lnTo>
                  <a:pt x="25697901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7103" y="9043281"/>
            <a:ext cx="4248731" cy="2487439"/>
          </a:xfrm>
          <a:custGeom>
            <a:avLst/>
            <a:gdLst/>
            <a:ahLst/>
            <a:cxnLst/>
            <a:rect r="r" b="b" t="t" l="l"/>
            <a:pathLst>
              <a:path h="2487439" w="4248731">
                <a:moveTo>
                  <a:pt x="0" y="0"/>
                </a:moveTo>
                <a:lnTo>
                  <a:pt x="4248731" y="0"/>
                </a:lnTo>
                <a:lnTo>
                  <a:pt x="4248731" y="2487438"/>
                </a:lnTo>
                <a:lnTo>
                  <a:pt x="0" y="248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801" y="1150140"/>
            <a:ext cx="11122765" cy="8807205"/>
          </a:xfrm>
          <a:custGeom>
            <a:avLst/>
            <a:gdLst/>
            <a:ahLst/>
            <a:cxnLst/>
            <a:rect r="r" b="b" t="t" l="l"/>
            <a:pathLst>
              <a:path h="8807205" w="11122765">
                <a:moveTo>
                  <a:pt x="0" y="0"/>
                </a:moveTo>
                <a:lnTo>
                  <a:pt x="11122765" y="0"/>
                </a:lnTo>
                <a:lnTo>
                  <a:pt x="11122765" y="8807205"/>
                </a:lnTo>
                <a:lnTo>
                  <a:pt x="0" y="8807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16" r="0" b="-51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7263" y="302415"/>
            <a:ext cx="155268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Loan Status vs Annual Income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013133" y="4006014"/>
            <a:ext cx="3736866" cy="4886498"/>
            <a:chOff x="0" y="0"/>
            <a:chExt cx="812800" cy="10628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062855"/>
            </a:xfrm>
            <a:custGeom>
              <a:avLst/>
              <a:gdLst/>
              <a:ahLst/>
              <a:cxnLst/>
              <a:rect r="r" b="b" t="t" l="l"/>
              <a:pathLst>
                <a:path h="1062855" w="812800">
                  <a:moveTo>
                    <a:pt x="126378" y="0"/>
                  </a:moveTo>
                  <a:lnTo>
                    <a:pt x="686422" y="0"/>
                  </a:lnTo>
                  <a:cubicBezTo>
                    <a:pt x="719940" y="0"/>
                    <a:pt x="752084" y="13315"/>
                    <a:pt x="775785" y="37015"/>
                  </a:cubicBezTo>
                  <a:cubicBezTo>
                    <a:pt x="799485" y="60716"/>
                    <a:pt x="812800" y="92860"/>
                    <a:pt x="812800" y="126378"/>
                  </a:cubicBezTo>
                  <a:lnTo>
                    <a:pt x="812800" y="936477"/>
                  </a:lnTo>
                  <a:cubicBezTo>
                    <a:pt x="812800" y="1006273"/>
                    <a:pt x="756219" y="1062855"/>
                    <a:pt x="686422" y="1062855"/>
                  </a:cubicBezTo>
                  <a:lnTo>
                    <a:pt x="126378" y="1062855"/>
                  </a:lnTo>
                  <a:cubicBezTo>
                    <a:pt x="92860" y="1062855"/>
                    <a:pt x="60716" y="1049540"/>
                    <a:pt x="37015" y="1025840"/>
                  </a:cubicBezTo>
                  <a:cubicBezTo>
                    <a:pt x="13315" y="1002139"/>
                    <a:pt x="0" y="969994"/>
                    <a:pt x="0" y="936477"/>
                  </a:cubicBezTo>
                  <a:lnTo>
                    <a:pt x="0" y="126378"/>
                  </a:lnTo>
                  <a:cubicBezTo>
                    <a:pt x="0" y="92860"/>
                    <a:pt x="13315" y="60716"/>
                    <a:pt x="37015" y="37015"/>
                  </a:cubicBezTo>
                  <a:cubicBezTo>
                    <a:pt x="60716" y="13315"/>
                    <a:pt x="92860" y="0"/>
                    <a:pt x="12637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1139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2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013133" y="4243145"/>
            <a:ext cx="3622034" cy="491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Analysis of loan status and annual income.</a:t>
            </a:r>
          </a:p>
          <a:p>
            <a:pPr algn="l">
              <a:lnSpc>
                <a:spcPts val="2620"/>
              </a:lnSpc>
            </a:pPr>
          </a:p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Considerations: borrower errors, loan officer oversight, potential dead deals.</a:t>
            </a:r>
          </a:p>
          <a:p>
            <a:pPr algn="l">
              <a:lnSpc>
                <a:spcPts val="2620"/>
              </a:lnSpc>
            </a:pPr>
          </a:p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Data binned by 2024 income tax brackets.</a:t>
            </a:r>
          </a:p>
          <a:p>
            <a:pPr algn="l">
              <a:lnSpc>
                <a:spcPts val="2620"/>
              </a:lnSpc>
            </a:pPr>
          </a:p>
          <a:p>
            <a:pPr algn="l"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grandir"/>
              </a:rPr>
              <a:t>Key Insight: As income rises, charge-offs decline.</a:t>
            </a:r>
          </a:p>
          <a:p>
            <a:pPr algn="l">
              <a:lnSpc>
                <a:spcPts val="2620"/>
              </a:lnSpc>
            </a:pPr>
          </a:p>
          <a:p>
            <a:pPr algn="l">
              <a:lnSpc>
                <a:spcPts val="26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1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517258" y="1077997"/>
            <a:ext cx="25697900" cy="5777671"/>
          </a:xfrm>
          <a:custGeom>
            <a:avLst/>
            <a:gdLst/>
            <a:ahLst/>
            <a:cxnLst/>
            <a:rect r="r" b="b" t="t" l="l"/>
            <a:pathLst>
              <a:path h="5777671" w="25697900">
                <a:moveTo>
                  <a:pt x="0" y="0"/>
                </a:moveTo>
                <a:lnTo>
                  <a:pt x="25697901" y="0"/>
                </a:lnTo>
                <a:lnTo>
                  <a:pt x="25697901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7103" y="8592186"/>
            <a:ext cx="4248731" cy="2487439"/>
          </a:xfrm>
          <a:custGeom>
            <a:avLst/>
            <a:gdLst/>
            <a:ahLst/>
            <a:cxnLst/>
            <a:rect r="r" b="b" t="t" l="l"/>
            <a:pathLst>
              <a:path h="2487439" w="4248731">
                <a:moveTo>
                  <a:pt x="0" y="0"/>
                </a:moveTo>
                <a:lnTo>
                  <a:pt x="4248731" y="0"/>
                </a:lnTo>
                <a:lnTo>
                  <a:pt x="4248731" y="2487438"/>
                </a:lnTo>
                <a:lnTo>
                  <a:pt x="0" y="248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801" y="1328185"/>
            <a:ext cx="12657716" cy="8394082"/>
          </a:xfrm>
          <a:custGeom>
            <a:avLst/>
            <a:gdLst/>
            <a:ahLst/>
            <a:cxnLst/>
            <a:rect r="r" b="b" t="t" l="l"/>
            <a:pathLst>
              <a:path h="8394082" w="12657716">
                <a:moveTo>
                  <a:pt x="0" y="0"/>
                </a:moveTo>
                <a:lnTo>
                  <a:pt x="12657716" y="0"/>
                </a:lnTo>
                <a:lnTo>
                  <a:pt x="12657716" y="8394082"/>
                </a:lnTo>
                <a:lnTo>
                  <a:pt x="0" y="8394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4" r="0" b="-26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7263" y="302415"/>
            <a:ext cx="155268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B9F200"/>
                </a:solidFill>
                <a:latin typeface="Agrandir Medium"/>
              </a:rPr>
              <a:t>Loan Status vs Annual Income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DAGFKv2kdJA</dc:identifier>
  <dcterms:modified xsi:type="dcterms:W3CDTF">2011-08-01T06:04:30Z</dcterms:modified>
  <cp:revision>1</cp:revision>
  <dc:title>Exploring Borrower Characteristics and Loan Performance: A Lending Club Study</dc:title>
</cp:coreProperties>
</file>